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9"/>
  </p:notesMasterIdLst>
  <p:sldIdLst>
    <p:sldId id="257" r:id="rId2"/>
    <p:sldId id="258" r:id="rId3"/>
    <p:sldId id="259" r:id="rId4"/>
    <p:sldId id="260" r:id="rId5"/>
    <p:sldId id="261" r:id="rId6"/>
    <p:sldId id="262" r:id="rId7"/>
    <p:sldId id="263" r:id="rId8"/>
  </p:sldIdLst>
  <p:sldSz cx="9144000" cy="5143500" type="screen16x9"/>
  <p:notesSz cx="6858000" cy="9144000"/>
  <p:embeddedFontLst>
    <p:embeddedFont>
      <p:font typeface="Gill Sans MT" panose="020B0502020104020203" pitchFamily="34" charset="77"/>
      <p:regular r:id="rId10"/>
      <p:bold r:id="rId11"/>
      <p:italic r:id="rId12"/>
      <p:boldItalic r:id="rId13"/>
    </p:embeddedFont>
    <p:embeddedFont>
      <p:font typeface="Proxima Nova" panose="02000506030000020004" pitchFamily="2" charset="0"/>
      <p:regular r:id="rId14"/>
      <p:bold r:id="rId15"/>
      <p:italic r:id="rId16"/>
      <p:boldItalic r:id="rId1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82"/>
    <p:restoredTop sz="94723"/>
  </p:normalViewPr>
  <p:slideViewPr>
    <p:cSldViewPr snapToGrid="0">
      <p:cViewPr varScale="1">
        <p:scale>
          <a:sx n="171" d="100"/>
          <a:sy n="171" d="100"/>
        </p:scale>
        <p:origin x="78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Welcome to our presentation on Synapse AI. This initiative tackles a pressing issue in contemporary cloud-native architectures—minimizing the time required to address microservice failures. Our tagline, 'Intelligent, semi-autonomous AIOps solution for Google Kubernetes Engine,' signifies our ambition to blend automation with human insight. The dedicated team behind this project, including Abhijit Talluri, Pujith Anne, Raghavendra Chilukuri, and Bhagavan Pendiayala, is passionate about enhancing reliability and alleviating operational burdens through the innovative application of AI and Kubernetes.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rPr dirty="0"/>
              <a:t>Modern microservice architectures, while powerful, are inherently complex. Failures can ripple across services, and identifying the root cause often requires deep analysis of logs, metrics, and traces. Manual remediation is not only slow but also distracts developers from innovation. This slide emphasizes the urgent need for intelligent automation that can accelerate recovery while maintaining human control.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Synapse AI Auto-Heal is engineered to seamlessly connect failure detection with resolution strategies. By merging synthetic testing with backend telemetry, it can autonomously recommend remediation actions tailored to specific incidents. Nevertheless, the importance of safety cannot be overstated; the inclusion of human-in-the-loop workflows guarantees that all automated interventions are thoroughly reviewed. Central to this intelligent framework are the Gemini AI models, which deliver profound insights into system dynamics and failure trends.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architecture of GKE Auto-Heal is built around a robust multi-agent system. Each agent plays a specialized role—from detecting failures to coordinating remediation and ensuring compliance. Playwright tests act as the first line of defense, identifying issues that impact user experience. Once triggered, the orchestrator coordinates the flow, while RCA and remediation agents use AI to diagnose and fix problems. Approval and audit agents ensure transparency and control. MCP servers serve as the backbone for secure inter-agent communication.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This slide highlights the technical backbone of GKE Auto-Heal. Distributed trace correlation allows the system to follow the journey of a request across services, pinpointing where things go wrong. Gemini-powered RCA brings AI into the mix, analyzing telemetry data to uncover root causes. And to ensure trust and compliance, every action is logged, visualized, and approved through secure workflows and dashboards.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In this demo, we simulate a failure in the payment service of Online Boutique to showcase GKE Auto-Heal in action. The system detects the issue using Playwright tests and initiates root cause analysis through Gemini AI. Once the problem is identified, a remediation plan is proposed and routed through a human approval interface. Upon approval, the system executes the fix and verifies recovery, demonstrating the full auto-healing lifecycle.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To wrap up, GKE Auto-Heal offers a powerful step forward in managing microservice reliability. By combining AI-driven insights with human oversight, it significantly reduces downtime and operational burden. Looking ahead, we aim to make the system even smarter with predictive capabilities and adaptive learning. We invite you to be part of this transformation—let’s redefine how we heal and manage cloud-native systems.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AB3A824-1A51-4B26-AD58-A6D8E14F6C04}" type="datetimeFigureOut">
              <a:rPr lang="en-US" smtClean="0"/>
              <a:t>9/22/25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75317514"/>
      </p:ext>
    </p:extLst>
  </p:cSld>
  <p:clrMapOvr>
    <a:overrideClrMapping bg1="dk1" tx1="lt1" bg2="dk2" tx2="lt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9/22/25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8949467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9/22/25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5390402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userDrawn="1">
  <p:cSld name="Agenda">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extLst>
      <p:ext uri="{BB962C8B-B14F-4D97-AF65-F5344CB8AC3E}">
        <p14:creationId xmlns:p14="http://schemas.microsoft.com/office/powerpoint/2010/main" val="26934825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userDrawn="1">
  <p:cSld name="1_Section 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D162C4-EDD9-4389-A98B-B87ECEA2A816}" type="datetimeFigureOut">
              <a:rPr lang="en-US" smtClean="0"/>
              <a:t>9/22/25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2307829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E5059C3-6A89-4494-99FF-5A4D6FFD50EB}" type="datetimeFigureOut">
              <a:rPr lang="en-US" smtClean="0"/>
              <a:t>9/22/25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44964257"/>
      </p:ext>
    </p:extLst>
  </p:cSld>
  <p:clrMapOvr>
    <a:overrideClrMapping bg1="dk1" tx1="lt1" bg2="dk2" tx2="lt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A954B2F-12DE-47F5-8894-472B206D2E1E}" type="datetimeFigureOut">
              <a:rPr lang="en-US" smtClean="0"/>
              <a:t>9/22/25</a:t>
            </a:fld>
            <a:endParaRPr lang="en-US" dirty="0"/>
          </a:p>
        </p:txBody>
      </p:sp>
      <p:sp>
        <p:nvSpPr>
          <p:cNvPr id="9" name="Footer Placeholder 8"/>
          <p:cNvSpPr>
            <a:spLocks noGrp="1"/>
          </p:cNvSpPr>
          <p:nvPr>
            <p:ph type="ftr" sz="quarter" idx="11"/>
          </p:nvPr>
        </p:nvSpPr>
        <p:spPr/>
        <p:txBody>
          <a:bodyPr/>
          <a:lstStyle/>
          <a:p>
            <a:r>
              <a:rPr lang="en-US"/>
              <a:t>
              </a:t>
            </a:r>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3468031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Date Placeholder 6"/>
          <p:cNvSpPr>
            <a:spLocks noGrp="1"/>
          </p:cNvSpPr>
          <p:nvPr>
            <p:ph type="dt" sz="half" idx="10"/>
          </p:nvPr>
        </p:nvSpPr>
        <p:spPr/>
        <p:txBody>
          <a:bodyPr/>
          <a:lstStyle/>
          <a:p>
            <a:fld id="{3CBC1C18-307B-4F68-A007-B5B542270E8D}" type="datetimeFigureOut">
              <a:rPr lang="en-US" smtClean="0"/>
              <a:t>9/22/25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7158200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9/22/25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204412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9/22/25</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125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9" name="Date Placeholder 8"/>
          <p:cNvSpPr>
            <a:spLocks noGrp="1"/>
          </p:cNvSpPr>
          <p:nvPr>
            <p:ph type="dt" sz="half" idx="10"/>
          </p:nvPr>
        </p:nvSpPr>
        <p:spPr/>
        <p:txBody>
          <a:bodyPr/>
          <a:lstStyle/>
          <a:p>
            <a:fld id="{37D525BB-DA17-4BA0-B3C8-3AC3ABC827E6}" type="datetimeFigureOut">
              <a:rPr lang="en-US" smtClean="0"/>
              <a:t>9/22/25</a:t>
            </a:fld>
            <a:endParaRPr 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r>
              <a:rPr lang="en-US"/>
              <a:t>
              </a:t>
            </a:r>
            <a:endParaRPr lang="en-US" dirty="0"/>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3332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16C4C9A-3960-41CF-A4E9-2A8FB932454B}" type="datetimeFigureOut">
              <a:rPr lang="en-US" smtClean="0"/>
              <a:t>9/22/25</a:t>
            </a:fld>
            <a:endParaRPr 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r>
              <a:rPr lang="en-US"/>
              <a:t>
              </a:t>
            </a:r>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5531018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3CBC1C18-307B-4F68-A007-B5B542270E8D}" type="datetimeFigureOut">
              <a:rPr lang="en-US" smtClean="0"/>
              <a:t>9/22/25</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3825267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649" r:id="rId13"/>
  </p:sldLayoutIdLst>
  <p:hf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Introduction to Synapse AI</a:t>
            </a:r>
          </a:p>
        </p:txBody>
      </p:sp>
      <p:sp>
        <p:nvSpPr>
          <p:cNvPr id="4" name="Subtitle 3"/>
          <p:cNvSpPr>
            <a:spLocks noGrp="1"/>
          </p:cNvSpPr>
          <p:nvPr>
            <p:ph type="subTitle" idx="13"/>
          </p:nvPr>
        </p:nvSpPr>
        <p:spPr/>
        <p:txBody>
          <a:bodyPr>
            <a:normAutofit/>
          </a:bodyPr>
          <a:lstStyle/>
          <a:p>
            <a:r>
              <a:t>Intelligent AIOps for Microservice Reliability</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5140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25140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a2bsvfte.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Project Overview</a:t>
            </a:r>
          </a:p>
          <a:p>
            <a:pPr algn="ctr">
              <a:spcAft>
                <a:spcPts val="1200"/>
              </a:spcAft>
            </a:pPr>
            <a:r>
              <a:rPr sz="1300" b="0" i="0">
                <a:solidFill>
                  <a:srgbClr val="616161"/>
                </a:solidFill>
                <a:latin typeface="Proxima Nova"/>
              </a:rPr>
              <a:t>Synapse AI embodies a state-of-the-art AIOps framework that harnesses advanced machine learning techniques to proactively detect and resolve microservice disruptions, thereby significantly reducing Mean Time To Resolution (MTTR) and enhancing overall system reliability.</a:t>
            </a:r>
          </a:p>
        </p:txBody>
      </p:sp>
      <p:sp>
        <p:nvSpPr>
          <p:cNvPr id="14" name="Rectangle 13"/>
          <p:cNvSpPr/>
          <p:nvPr/>
        </p:nvSpPr>
        <p:spPr>
          <a:xfrm>
            <a:off x="3225700" y="1508670"/>
            <a:ext cx="2692449" cy="25140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1loi16ei.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Tagline</a:t>
            </a:r>
          </a:p>
          <a:p>
            <a:pPr algn="ctr">
              <a:spcAft>
                <a:spcPts val="1200"/>
              </a:spcAft>
            </a:pPr>
            <a:r>
              <a:rPr sz="1300" b="0" i="0">
                <a:solidFill>
                  <a:srgbClr val="616161"/>
                </a:solidFill>
                <a:latin typeface="Proxima Nova"/>
              </a:rPr>
              <a:t>The phrase 'Intelligent, semi-autonomous AIOps solution for Google Kubernetes Engine' encapsulates our vision of merging sophisticated automation with strategic human oversight to bolster system resilience and operational efficiency.</a:t>
            </a:r>
          </a:p>
        </p:txBody>
      </p:sp>
      <p:sp>
        <p:nvSpPr>
          <p:cNvPr id="19" name="Rectangle 18"/>
          <p:cNvSpPr/>
          <p:nvPr/>
        </p:nvSpPr>
        <p:spPr>
          <a:xfrm>
            <a:off x="6222950" y="1508670"/>
            <a:ext cx="2692300" cy="25140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lo4duplp.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Team Introduction</a:t>
            </a:r>
          </a:p>
          <a:p>
            <a:pPr algn="ctr">
              <a:spcAft>
                <a:spcPts val="1200"/>
              </a:spcAft>
            </a:pPr>
            <a:r>
              <a:rPr sz="1300" b="0" i="0">
                <a:solidFill>
                  <a:srgbClr val="616161"/>
                </a:solidFill>
                <a:latin typeface="Proxima Nova"/>
              </a:rPr>
              <a:t>Our committed team, consisting of Abhijit Talluri, Pujith Anne, Raghavendra Chilukuri, and Bhagavan Pendiayala, is focused on pioneering advancements in the reliability and operational effectiveness of cloud-native ecosystems through innovative AI-driven solutions.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Problem Statement</a:t>
            </a:r>
          </a:p>
        </p:txBody>
      </p:sp>
      <p:sp>
        <p:nvSpPr>
          <p:cNvPr id="4" name="Subtitle 3"/>
          <p:cNvSpPr>
            <a:spLocks noGrp="1"/>
          </p:cNvSpPr>
          <p:nvPr>
            <p:ph type="subTitle" idx="13"/>
          </p:nvPr>
        </p:nvSpPr>
        <p:spPr/>
        <p:txBody>
          <a:bodyPr>
            <a:normAutofit/>
          </a:bodyPr>
          <a:lstStyle/>
          <a:p>
            <a:r>
              <a:t>Challenges in Microservice Reliability</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194736"/>
            <a:ext cx="8686800" cy="351433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55210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Complexity of Microservices:</a:t>
            </a:r>
            <a:r>
              <a:rPr sz="1300" b="0" i="0" dirty="0">
                <a:solidFill>
                  <a:srgbClr val="616161"/>
                </a:solidFill>
                <a:latin typeface="Proxima Nova"/>
              </a:rPr>
              <a:t> Microservice architectures introduce intricate dependencies and distributed tracing challenges, making failure detection difficult.</a:t>
            </a:r>
          </a:p>
          <a:p>
            <a:pPr marL="228600" lvl="1" indent="-91440" algn="l">
              <a:spcBef>
                <a:spcPts val="1200"/>
              </a:spcBef>
              <a:spcAft>
                <a:spcPts val="0"/>
              </a:spcAft>
              <a:buSzPct val="100000"/>
              <a:buFont typeface="Arial"/>
              <a:buChar char="•"/>
            </a:pPr>
            <a:r>
              <a:rPr sz="1300" b="1" i="0" dirty="0">
                <a:solidFill>
                  <a:srgbClr val="616161"/>
                </a:solidFill>
                <a:latin typeface="Proxima Nova"/>
              </a:rPr>
              <a:t>Manual Remediation Limitations:</a:t>
            </a:r>
            <a:r>
              <a:rPr sz="1300" b="0" i="0" dirty="0">
                <a:solidFill>
                  <a:srgbClr val="616161"/>
                </a:solidFill>
                <a:latin typeface="Proxima Nova"/>
              </a:rPr>
              <a:t> Human-led remediation is slow, error-prone, and repetitive, consuming valuable developer time.</a:t>
            </a:r>
          </a:p>
          <a:p>
            <a:pPr marL="228600" lvl="1" indent="-91440" algn="l">
              <a:spcBef>
                <a:spcPts val="1200"/>
              </a:spcBef>
              <a:spcAft>
                <a:spcPts val="0"/>
              </a:spcAft>
              <a:buSzPct val="100000"/>
              <a:buFont typeface="Arial"/>
              <a:buChar char="•"/>
            </a:pPr>
            <a:r>
              <a:rPr sz="1300" b="1" i="0" dirty="0">
                <a:solidFill>
                  <a:srgbClr val="616161"/>
                </a:solidFill>
                <a:latin typeface="Proxima Nova"/>
              </a:rPr>
              <a:t>Need for Intelligent Automation:</a:t>
            </a:r>
            <a:r>
              <a:rPr sz="1300" b="0" i="0" dirty="0">
                <a:solidFill>
                  <a:srgbClr val="616161"/>
                </a:solidFill>
                <a:latin typeface="Proxima Nova"/>
              </a:rPr>
              <a:t> An automated system with human oversight is essential to reduce MTTR and improve operational efficiency.</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p:cNvPicPr>
            <a:picLocks noChangeAspect="1"/>
          </p:cNvPicPr>
          <p:nvPr/>
        </p:nvPicPr>
        <p:blipFill>
          <a:blip r:embed="rId3"/>
          <a:srcRect/>
          <a:stretch/>
        </p:blipFill>
        <p:spPr>
          <a:xfrm>
            <a:off x="4905821" y="1508670"/>
            <a:ext cx="3828156" cy="2552104"/>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Solution Overview</a:t>
            </a:r>
          </a:p>
        </p:txBody>
      </p:sp>
      <p:sp>
        <p:nvSpPr>
          <p:cNvPr id="4" name="Subtitle 3"/>
          <p:cNvSpPr>
            <a:spLocks noGrp="1"/>
          </p:cNvSpPr>
          <p:nvPr>
            <p:ph type="subTitle" idx="13"/>
          </p:nvPr>
        </p:nvSpPr>
        <p:spPr/>
        <p:txBody>
          <a:bodyPr>
            <a:normAutofit/>
          </a:bodyPr>
          <a:lstStyle/>
          <a:p>
            <a:r>
              <a:t>Synapse AI Auto-Heal Architecture &amp; Automation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100" b="0" i="0">
                <a:solidFill>
                  <a:srgbClr val="616161"/>
                </a:solidFill>
                <a:latin typeface="Proxima Nova"/>
              </a:defRPr>
            </a:pPr>
            <a:endParaRPr/>
          </a:p>
        </p:txBody>
      </p:sp>
      <p:sp>
        <p:nvSpPr>
          <p:cNvPr id="7" name="Rectangle 6"/>
          <p:cNvSpPr/>
          <p:nvPr/>
        </p:nvSpPr>
        <p:spPr>
          <a:xfrm>
            <a:off x="228600" y="1508670"/>
            <a:ext cx="8686800" cy="31518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31518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315188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88888"/>
              <a:buFont typeface="Arial"/>
              <a:buChar char="•"/>
            </a:pPr>
            <a:r>
              <a:rPr sz="1100" b="1" i="0" dirty="0">
                <a:solidFill>
                  <a:srgbClr val="616161"/>
                </a:solidFill>
                <a:latin typeface="Proxima Nova"/>
              </a:rPr>
              <a:t>AI-Driven Remediation:</a:t>
            </a:r>
            <a:r>
              <a:rPr sz="1100" b="0" i="0" dirty="0">
                <a:solidFill>
                  <a:srgbClr val="616161"/>
                </a:solidFill>
                <a:latin typeface="Proxima Nova"/>
              </a:rPr>
              <a:t> Synapse AI Auto-Heal leverages advanced algorithms to correlate synthetic test failures with backend telemetry, initiating sophisticated remediation workflows that adapt to the context of the failure.</a:t>
            </a:r>
          </a:p>
          <a:p>
            <a:pPr marL="228600" lvl="1" indent="-91440" algn="l">
              <a:spcBef>
                <a:spcPts val="1200"/>
              </a:spcBef>
              <a:spcAft>
                <a:spcPts val="0"/>
              </a:spcAft>
              <a:buSzPct val="88888"/>
              <a:buFont typeface="Arial"/>
              <a:buChar char="•"/>
            </a:pPr>
            <a:r>
              <a:rPr sz="1100" b="1" i="0" dirty="0">
                <a:solidFill>
                  <a:srgbClr val="616161"/>
                </a:solidFill>
                <a:latin typeface="Proxima Nova"/>
              </a:rPr>
              <a:t>Human-in-the-Loop Safety:</a:t>
            </a:r>
            <a:r>
              <a:rPr sz="1100" b="0" i="0" dirty="0">
                <a:solidFill>
                  <a:srgbClr val="616161"/>
                </a:solidFill>
                <a:latin typeface="Proxima Nova"/>
              </a:rPr>
              <a:t> The system incorporates structured approval workflows that require human oversight for automated actions, ensuring that operational integrity and user trust are preserved throughout the remediation process.</a:t>
            </a:r>
          </a:p>
          <a:p>
            <a:pPr marL="228600" lvl="1" indent="-91440" algn="l">
              <a:spcBef>
                <a:spcPts val="1200"/>
              </a:spcBef>
              <a:spcAft>
                <a:spcPts val="0"/>
              </a:spcAft>
              <a:buSzPct val="88888"/>
              <a:buFont typeface="Arial"/>
              <a:buChar char="•"/>
            </a:pPr>
            <a:r>
              <a:rPr sz="1100" b="1" i="0" dirty="0">
                <a:solidFill>
                  <a:srgbClr val="616161"/>
                </a:solidFill>
                <a:latin typeface="Proxima Nova"/>
              </a:rPr>
              <a:t>Gemini-Powered Analysis:</a:t>
            </a:r>
            <a:r>
              <a:rPr sz="1100" b="0" i="0" dirty="0">
                <a:solidFill>
                  <a:srgbClr val="616161"/>
                </a:solidFill>
                <a:latin typeface="Proxima Nova"/>
              </a:rPr>
              <a:t> Utilizing Gemini AI models, the system conducts comprehensive analyses of logs, metrics, and traces, enabling it to pinpoint root causes of failures and suggest targeted corrective measures with high accuracy.</a:t>
            </a:r>
          </a:p>
        </p:txBody>
      </p:sp>
      <p:sp>
        <p:nvSpPr>
          <p:cNvPr id="10" name="Rectangle 9"/>
          <p:cNvSpPr/>
          <p:nvPr/>
        </p:nvSpPr>
        <p:spPr>
          <a:xfrm>
            <a:off x="4724400" y="1508670"/>
            <a:ext cx="4190999" cy="31518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p:cNvPicPr>
            <a:picLocks noChangeAspect="1"/>
          </p:cNvPicPr>
          <p:nvPr/>
        </p:nvPicPr>
        <p:blipFill>
          <a:blip r:embed="rId3"/>
          <a:srcRect/>
          <a:stretch/>
        </p:blipFill>
        <p:spPr>
          <a:xfrm>
            <a:off x="4659464" y="1192551"/>
            <a:ext cx="4017479" cy="267832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Architecture Highlights</a:t>
            </a:r>
          </a:p>
        </p:txBody>
      </p:sp>
      <p:sp>
        <p:nvSpPr>
          <p:cNvPr id="4" name="Subtitle 3"/>
          <p:cNvSpPr>
            <a:spLocks noGrp="1"/>
          </p:cNvSpPr>
          <p:nvPr>
            <p:ph type="subTitle" idx="13"/>
          </p:nvPr>
        </p:nvSpPr>
        <p:spPr/>
        <p:txBody>
          <a:bodyPr>
            <a:normAutofit/>
          </a:bodyPr>
          <a:lstStyle/>
          <a:p>
            <a:r>
              <a:t>Multi-Agent System for Auto-Healing</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55210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Failure Detection:</a:t>
            </a:r>
            <a:r>
              <a:rPr sz="1300" b="0" i="0">
                <a:solidFill>
                  <a:srgbClr val="616161"/>
                </a:solidFill>
                <a:latin typeface="Proxima Nova"/>
              </a:rPr>
              <a:t> Playwright tests with custom reporters identify user-facing failures in real-time, triggering the healing workflow.</a:t>
            </a:r>
          </a:p>
          <a:p>
            <a:pPr marL="228600" lvl="1" indent="-91440" algn="l">
              <a:spcBef>
                <a:spcPts val="1200"/>
              </a:spcBef>
              <a:spcAft>
                <a:spcPts val="0"/>
              </a:spcAft>
              <a:buSzPct val="100000"/>
              <a:buFont typeface="Arial"/>
              <a:buChar char="•"/>
            </a:pPr>
            <a:r>
              <a:rPr sz="1300" b="1" i="0">
                <a:solidFill>
                  <a:srgbClr val="616161"/>
                </a:solidFill>
                <a:latin typeface="Proxima Nova"/>
              </a:rPr>
              <a:t>Specialized Agents:</a:t>
            </a:r>
            <a:r>
              <a:rPr sz="1300" b="0" i="0">
                <a:solidFill>
                  <a:srgbClr val="616161"/>
                </a:solidFill>
                <a:latin typeface="Proxima Nova"/>
              </a:rPr>
              <a:t> Orchestrator, RCA, Remediation, Approval, and Audit agents work together to analyze, act, and document the healing process.</a:t>
            </a:r>
          </a:p>
          <a:p>
            <a:pPr marL="228600" lvl="1" indent="-91440" algn="l">
              <a:spcBef>
                <a:spcPts val="1200"/>
              </a:spcBef>
              <a:spcAft>
                <a:spcPts val="0"/>
              </a:spcAft>
              <a:buSzPct val="100000"/>
              <a:buFont typeface="Arial"/>
              <a:buChar char="•"/>
            </a:pPr>
            <a:r>
              <a:rPr sz="1300" b="1" i="0">
                <a:solidFill>
                  <a:srgbClr val="616161"/>
                </a:solidFill>
                <a:latin typeface="Proxima Nova"/>
              </a:rPr>
              <a:t>MCP Server Integration:</a:t>
            </a:r>
            <a:r>
              <a:rPr sz="1300" b="0" i="0">
                <a:solidFill>
                  <a:srgbClr val="616161"/>
                </a:solidFill>
                <a:latin typeface="Proxima Nova"/>
              </a:rPr>
              <a:t> MCP servers facilitate secure and reliable communication between agents and system components.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p:cNvPicPr>
            <a:picLocks noChangeAspect="1"/>
          </p:cNvPicPr>
          <p:nvPr/>
        </p:nvPicPr>
        <p:blipFill>
          <a:blip r:embed="rId3"/>
          <a:srcRect/>
          <a:stretch/>
        </p:blipFill>
        <p:spPr>
          <a:xfrm>
            <a:off x="5062668" y="712925"/>
            <a:ext cx="2864782" cy="3974202"/>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Key Technical Features</a:t>
            </a:r>
          </a:p>
        </p:txBody>
      </p:sp>
      <p:sp>
        <p:nvSpPr>
          <p:cNvPr id="4" name="Subtitle 3"/>
          <p:cNvSpPr>
            <a:spLocks noGrp="1"/>
          </p:cNvSpPr>
          <p:nvPr>
            <p:ph type="subTitle" idx="13"/>
          </p:nvPr>
        </p:nvSpPr>
        <p:spPr/>
        <p:txBody>
          <a:bodyPr>
            <a:normAutofit/>
          </a:bodyPr>
          <a:lstStyle/>
          <a:p>
            <a:r>
              <a:t>Intelligent RCA, Secure Automation, and Compliance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5pmn7oen.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Distributed Trace Correlation</a:t>
            </a:r>
          </a:p>
          <a:p>
            <a:pPr algn="ctr">
              <a:spcAft>
                <a:spcPts val="1200"/>
              </a:spcAft>
            </a:pPr>
            <a:r>
              <a:rPr sz="1300" b="0" i="0">
                <a:solidFill>
                  <a:srgbClr val="616161"/>
                </a:solidFill>
                <a:latin typeface="Proxima Nova"/>
              </a:rPr>
              <a:t>End-to-end tracing from frontend to backend enables precise identification of failure points across services.</a:t>
            </a:r>
          </a:p>
        </p:txBody>
      </p:sp>
      <p:sp>
        <p:nvSpPr>
          <p:cNvPr id="14" name="Rectangle 13"/>
          <p:cNvSpPr/>
          <p:nvPr/>
        </p:nvSpPr>
        <p:spPr>
          <a:xfrm>
            <a:off x="3225700" y="1508670"/>
            <a:ext cx="2692449"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rjma5y7z.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LLM-Powered RCA</a:t>
            </a:r>
          </a:p>
          <a:p>
            <a:pPr algn="ctr">
              <a:spcAft>
                <a:spcPts val="1200"/>
              </a:spcAft>
            </a:pPr>
            <a:r>
              <a:rPr sz="1300" b="0" i="0">
                <a:solidFill>
                  <a:srgbClr val="616161"/>
                </a:solidFill>
                <a:latin typeface="Proxima Nova"/>
              </a:rPr>
              <a:t>Gemini AI models analyze logs, metrics, and traces to perform intelligent root cause analysis.</a:t>
            </a:r>
          </a:p>
        </p:txBody>
      </p:sp>
      <p:sp>
        <p:nvSpPr>
          <p:cNvPr id="19" name="Rectangle 18"/>
          <p:cNvSpPr/>
          <p:nvPr/>
        </p:nvSpPr>
        <p:spPr>
          <a:xfrm>
            <a:off x="622295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wpcz5168.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Secure &amp; Auditable Automation</a:t>
            </a:r>
          </a:p>
          <a:p>
            <a:pPr algn="ctr">
              <a:spcAft>
                <a:spcPts val="1200"/>
              </a:spcAft>
            </a:pPr>
            <a:r>
              <a:rPr sz="1300" b="0" i="0">
                <a:solidFill>
                  <a:srgbClr val="616161"/>
                </a:solidFill>
                <a:latin typeface="Proxima Nova"/>
              </a:rPr>
              <a:t>Human-friendly dashboards, approval workflows, and audit trails ensure safe and compliant remediation.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Demo Preview</a:t>
            </a:r>
          </a:p>
        </p:txBody>
      </p:sp>
      <p:sp>
        <p:nvSpPr>
          <p:cNvPr id="4" name="Subtitle 3"/>
          <p:cNvSpPr>
            <a:spLocks noGrp="1"/>
          </p:cNvSpPr>
          <p:nvPr>
            <p:ph type="subTitle" idx="13"/>
          </p:nvPr>
        </p:nvSpPr>
        <p:spPr/>
        <p:txBody>
          <a:bodyPr>
            <a:normAutofit/>
          </a:bodyPr>
          <a:lstStyle/>
          <a:p>
            <a:r>
              <a:t>Simulated Failure and Auto-Healing Flow</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wr80opih.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Failure Simulation</a:t>
            </a:r>
          </a:p>
          <a:p>
            <a:pPr algn="ctr">
              <a:spcAft>
                <a:spcPts val="1200"/>
              </a:spcAft>
            </a:pPr>
            <a:r>
              <a:rPr sz="1300" b="0" i="0">
                <a:solidFill>
                  <a:srgbClr val="616161"/>
                </a:solidFill>
                <a:latin typeface="Proxima Nova"/>
              </a:rPr>
              <a:t>A payment service failure in Online Boutique is triggered to demonstrate the auto-healing process.</a:t>
            </a:r>
          </a:p>
        </p:txBody>
      </p:sp>
      <p:sp>
        <p:nvSpPr>
          <p:cNvPr id="14" name="Rectangle 13"/>
          <p:cNvSpPr/>
          <p:nvPr/>
        </p:nvSpPr>
        <p:spPr>
          <a:xfrm>
            <a:off x="3225700" y="1508670"/>
            <a:ext cx="2692449"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0cm2nodf.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Detection &amp; RCA</a:t>
            </a:r>
          </a:p>
          <a:p>
            <a:pPr algn="ctr">
              <a:spcAft>
                <a:spcPts val="1200"/>
              </a:spcAft>
            </a:pPr>
            <a:r>
              <a:rPr sz="1300" b="0" i="0">
                <a:solidFill>
                  <a:srgbClr val="616161"/>
                </a:solidFill>
                <a:latin typeface="Proxima Nova"/>
              </a:rPr>
              <a:t>Playwright tests detect the issue, and Gemini-powered RCA identifies the root cause using telemetry data.</a:t>
            </a:r>
          </a:p>
        </p:txBody>
      </p:sp>
      <p:sp>
        <p:nvSpPr>
          <p:cNvPr id="19" name="Rectangle 18"/>
          <p:cNvSpPr/>
          <p:nvPr/>
        </p:nvSpPr>
        <p:spPr>
          <a:xfrm>
            <a:off x="622295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bfoims4m.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Remediation Workflow</a:t>
            </a:r>
          </a:p>
          <a:p>
            <a:pPr algn="ctr">
              <a:spcAft>
                <a:spcPts val="1200"/>
              </a:spcAft>
            </a:pPr>
            <a:r>
              <a:rPr sz="1300" b="0" i="0">
                <a:solidFill>
                  <a:srgbClr val="616161"/>
                </a:solidFill>
                <a:latin typeface="Proxima Nova"/>
              </a:rPr>
              <a:t>The system proposes a fix, routes it through the approval interface, and executes automated remediation.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Conclusion &amp; Future Work</a:t>
            </a:r>
          </a:p>
        </p:txBody>
      </p:sp>
      <p:sp>
        <p:nvSpPr>
          <p:cNvPr id="4" name="Subtitle 3"/>
          <p:cNvSpPr>
            <a:spLocks noGrp="1"/>
          </p:cNvSpPr>
          <p:nvPr>
            <p:ph type="subTitle" idx="13"/>
          </p:nvPr>
        </p:nvSpPr>
        <p:spPr/>
        <p:txBody>
          <a:bodyPr>
            <a:normAutofit/>
          </a:bodyPr>
          <a:lstStyle/>
          <a:p>
            <a:r>
              <a:rPr dirty="0"/>
              <a:t>Transforming Microservice Reliability</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ln5xfvml.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Key Benefits</a:t>
            </a:r>
          </a:p>
          <a:p>
            <a:pPr algn="ctr">
              <a:spcAft>
                <a:spcPts val="1200"/>
              </a:spcAft>
            </a:pPr>
            <a:r>
              <a:rPr sz="1300" b="0" i="0">
                <a:solidFill>
                  <a:srgbClr val="616161"/>
                </a:solidFill>
                <a:latin typeface="Proxima Nova"/>
              </a:rPr>
              <a:t>GKE Auto-Heal reduces MTTR, minimizes operational toil, and enhances system reliability through intelligent automation.</a:t>
            </a:r>
          </a:p>
        </p:txBody>
      </p:sp>
      <p:sp>
        <p:nvSpPr>
          <p:cNvPr id="14" name="Rectangle 13"/>
          <p:cNvSpPr/>
          <p:nvPr/>
        </p:nvSpPr>
        <p:spPr>
          <a:xfrm>
            <a:off x="3225700" y="1508670"/>
            <a:ext cx="2692449"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jq2rllzq.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Future Enhancements</a:t>
            </a:r>
          </a:p>
          <a:p>
            <a:pPr algn="ctr">
              <a:spcAft>
                <a:spcPts val="1200"/>
              </a:spcAft>
            </a:pPr>
            <a:r>
              <a:rPr sz="1300" b="0" i="0">
                <a:solidFill>
                  <a:srgbClr val="616161"/>
                </a:solidFill>
                <a:latin typeface="Proxima Nova"/>
              </a:rPr>
              <a:t>Plans include predictive failure detection and self-learning remediation strategies to further improve resilience.</a:t>
            </a:r>
          </a:p>
        </p:txBody>
      </p:sp>
      <p:sp>
        <p:nvSpPr>
          <p:cNvPr id="19" name="Rectangle 18"/>
          <p:cNvSpPr/>
          <p:nvPr/>
        </p:nvSpPr>
        <p:spPr>
          <a:xfrm>
            <a:off x="622295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wptni9wk.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Call to Action</a:t>
            </a:r>
          </a:p>
          <a:p>
            <a:pPr algn="ctr">
              <a:spcAft>
                <a:spcPts val="1200"/>
              </a:spcAft>
            </a:pPr>
            <a:r>
              <a:rPr sz="1300" b="0" i="0">
                <a:solidFill>
                  <a:srgbClr val="616161"/>
                </a:solidFill>
                <a:latin typeface="Proxima Nova"/>
              </a:rPr>
              <a:t>"Let's transform how we manage microservice reliability"—join us in building smarter, safer cloud-native systems.</a:t>
            </a:r>
          </a:p>
        </p:txBody>
      </p:sp>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{A7DB687B-7514-2D42-9654-746BD079CEA2}tf10001120</Template>
  <TotalTime>21</TotalTime>
  <Words>1096</Words>
  <Application>Microsoft Macintosh PowerPoint</Application>
  <PresentationFormat>On-screen Show (16:9)</PresentationFormat>
  <Paragraphs>54</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Proxima Nova</vt:lpstr>
      <vt:lpstr>Gill Sans MT</vt:lpstr>
      <vt:lpstr>Parcel</vt:lpstr>
      <vt:lpstr>Introduction to Synapse AI</vt:lpstr>
      <vt:lpstr>Problem Statement</vt:lpstr>
      <vt:lpstr>Solution Overview</vt:lpstr>
      <vt:lpstr>Architecture Highlights</vt:lpstr>
      <vt:lpstr>Key Technical Features</vt:lpstr>
      <vt:lpstr>Demo Preview</vt:lpstr>
      <vt:lpstr>Conclusion &amp;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Synapse AI</dc:title>
  <cp:lastModifiedBy>Chilukuri, Raghavendra</cp:lastModifiedBy>
  <cp:revision>4</cp:revision>
  <dcterms:modified xsi:type="dcterms:W3CDTF">2025-09-22T23:47:38Z</dcterms:modified>
</cp:coreProperties>
</file>